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 id="263" r:id="rId8"/>
    <p:sldId id="264" r:id="rId9"/>
    <p:sldId id="265" r:id="rId10"/>
    <p:sldId id="266" r:id="rId11"/>
    <p:sldId id="267" r:id="rId12"/>
    <p:sldId id="268" r:id="rId13"/>
    <p:sldId id="269" r:id="rId14"/>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9" d="100"/>
          <a:sy n="59" d="100"/>
        </p:scale>
        <p:origin x="9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A9FA9-9006-4FAA-BE0D-B24DDC7F8B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301AEA2C-00BC-4707-A31F-12BA4D3CBF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41531ABD-6B25-4429-AEF9-7EA2184402F2}"/>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5" name="Footer Placeholder 4">
            <a:extLst>
              <a:ext uri="{FF2B5EF4-FFF2-40B4-BE49-F238E27FC236}">
                <a16:creationId xmlns:a16="http://schemas.microsoft.com/office/drawing/2014/main" id="{815A5C34-4ABD-426D-B58F-385F58BC4153}"/>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6B5A013B-B070-4147-9D4C-DD4BF659FFF2}"/>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1725864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8ACAE-21E1-46BB-9429-7476B5FA5B7D}"/>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E006C783-1990-475B-B5BA-7C44AF3BF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8C3B0379-4DCF-4E86-AA85-AB4853FDF478}"/>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5" name="Footer Placeholder 4">
            <a:extLst>
              <a:ext uri="{FF2B5EF4-FFF2-40B4-BE49-F238E27FC236}">
                <a16:creationId xmlns:a16="http://schemas.microsoft.com/office/drawing/2014/main" id="{2C943E9F-11D7-49B2-B6C1-D621FF522BF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6A534D7-5727-4BED-994C-51973FA0B099}"/>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61452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C1EF6D-2C6F-426E-BFA7-332FA52B11A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B007083-496F-4F3B-8986-4795718CBF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3CBA95C-8AFF-4F8C-AF5F-F03C7F8379A9}"/>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5" name="Footer Placeholder 4">
            <a:extLst>
              <a:ext uri="{FF2B5EF4-FFF2-40B4-BE49-F238E27FC236}">
                <a16:creationId xmlns:a16="http://schemas.microsoft.com/office/drawing/2014/main" id="{C89EC34A-41ED-44D7-9F1B-97E9EADE056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5905637A-AB26-4B73-B086-4824E7D91ADB}"/>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3708558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3586-1BF4-4073-9441-1598F378E01A}"/>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2C4BD866-4995-4A23-B12A-6AD54281E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8DA05EE0-7FCC-4DC2-9506-36DA72DACD65}"/>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5" name="Footer Placeholder 4">
            <a:extLst>
              <a:ext uri="{FF2B5EF4-FFF2-40B4-BE49-F238E27FC236}">
                <a16:creationId xmlns:a16="http://schemas.microsoft.com/office/drawing/2014/main" id="{4A7F9F9D-7790-482E-8357-7E34CCDC6E8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926CD870-E77F-4D4B-8525-4AC2BC90398A}"/>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841391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A4400-23E0-4E00-8E63-9FCB1243E2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8909A48E-DE79-48DF-B5DB-F9067BF80C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8261E3-5754-4193-972B-9A23BD125336}"/>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5" name="Footer Placeholder 4">
            <a:extLst>
              <a:ext uri="{FF2B5EF4-FFF2-40B4-BE49-F238E27FC236}">
                <a16:creationId xmlns:a16="http://schemas.microsoft.com/office/drawing/2014/main" id="{E02BC27E-5DD4-4EDE-AF38-038AB2B1FEC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FA5D4DBB-E2AA-412C-9C21-4361E1F3DB00}"/>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190738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307D7-DADB-442F-8075-20476E61A4D8}"/>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3BB43182-97E8-49F7-9CDD-87BB763507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718AF581-3AA8-4274-8B1A-31B99E70B0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2C92B38A-AC0E-4CAD-B94A-208BA8EB7372}"/>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6" name="Footer Placeholder 5">
            <a:extLst>
              <a:ext uri="{FF2B5EF4-FFF2-40B4-BE49-F238E27FC236}">
                <a16:creationId xmlns:a16="http://schemas.microsoft.com/office/drawing/2014/main" id="{86F1E8F6-0263-481E-8B93-F76DB8A07128}"/>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282E91C4-BC8F-464C-A86C-393929329056}"/>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239790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A14CC-294F-431B-8377-42834668DDF6}"/>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66B613A8-05E6-4264-8300-6F323AEDBC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9FFECA-EB1C-40F3-B8F8-5C9FE9A096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FB1F88B9-01FB-41A4-BD01-CF5FD5B6EC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A33650-0468-4403-A4C4-EEAE9943F6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BB159346-27AA-48DE-8511-A16AB1639A31}"/>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8" name="Footer Placeholder 7">
            <a:extLst>
              <a:ext uri="{FF2B5EF4-FFF2-40B4-BE49-F238E27FC236}">
                <a16:creationId xmlns:a16="http://schemas.microsoft.com/office/drawing/2014/main" id="{1523F688-655F-4E9A-9207-43F776FB2C11}"/>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E9454D64-FD4B-4A85-B8F3-20241BFAE012}"/>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415562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015E2-DDF3-4C2F-BF9D-2E9747139CC3}"/>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B2807177-523E-4F71-ABEF-2945418DAB70}"/>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4" name="Footer Placeholder 3">
            <a:extLst>
              <a:ext uri="{FF2B5EF4-FFF2-40B4-BE49-F238E27FC236}">
                <a16:creationId xmlns:a16="http://schemas.microsoft.com/office/drawing/2014/main" id="{23606E0F-43C6-42E7-AAA8-D6278E110620}"/>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33A3B32E-0F79-4225-B00D-C85D91548AA8}"/>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12981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741948-4248-4E98-B3F2-524B16C79ABA}"/>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3" name="Footer Placeholder 2">
            <a:extLst>
              <a:ext uri="{FF2B5EF4-FFF2-40B4-BE49-F238E27FC236}">
                <a16:creationId xmlns:a16="http://schemas.microsoft.com/office/drawing/2014/main" id="{732E3DD1-9B30-40CF-A1A3-85F0D6064135}"/>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EBCB3E0F-0744-45D0-8153-F5664DA02B6D}"/>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3425954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AD988-DD46-4B36-84EF-61842D4682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024AC9EB-8ECC-4C6F-B4AF-DC162BA650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62C56BA7-2DA4-42F0-A2B9-FA458090C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0C4EB8-BB01-4F62-A681-9C82BFE8A3F6}"/>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6" name="Footer Placeholder 5">
            <a:extLst>
              <a:ext uri="{FF2B5EF4-FFF2-40B4-BE49-F238E27FC236}">
                <a16:creationId xmlns:a16="http://schemas.microsoft.com/office/drawing/2014/main" id="{E3B8858D-33A9-4FB4-922F-2995CA14A318}"/>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E0542B9F-E732-4D80-8D1B-1A1337ED4132}"/>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215118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847F5-0CE4-42F1-B604-1EB85F842D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C3185B20-B122-4BE8-A88D-693EFC2FA0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8C24F9EC-72C3-4310-A8E1-19E7F71BD7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EE07BF-DFA3-4AAB-887B-4A296BFB87BB}"/>
              </a:ext>
            </a:extLst>
          </p:cNvPr>
          <p:cNvSpPr>
            <a:spLocks noGrp="1"/>
          </p:cNvSpPr>
          <p:nvPr>
            <p:ph type="dt" sz="half" idx="10"/>
          </p:nvPr>
        </p:nvSpPr>
        <p:spPr/>
        <p:txBody>
          <a:bodyPr/>
          <a:lstStyle/>
          <a:p>
            <a:fld id="{13216E76-5E1E-4ADD-807A-65F6FDF55850}" type="datetimeFigureOut">
              <a:rPr lang="en-PK" smtClean="0"/>
              <a:t>28/03/2020</a:t>
            </a:fld>
            <a:endParaRPr lang="en-PK"/>
          </a:p>
        </p:txBody>
      </p:sp>
      <p:sp>
        <p:nvSpPr>
          <p:cNvPr id="6" name="Footer Placeholder 5">
            <a:extLst>
              <a:ext uri="{FF2B5EF4-FFF2-40B4-BE49-F238E27FC236}">
                <a16:creationId xmlns:a16="http://schemas.microsoft.com/office/drawing/2014/main" id="{22501877-0A5E-4CCA-AABB-2DB1D0D6F014}"/>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CA74B5F5-07C4-4F4A-AE78-3E4DCDF4974D}"/>
              </a:ext>
            </a:extLst>
          </p:cNvPr>
          <p:cNvSpPr>
            <a:spLocks noGrp="1"/>
          </p:cNvSpPr>
          <p:nvPr>
            <p:ph type="sldNum" sz="quarter" idx="12"/>
          </p:nvPr>
        </p:nvSpPr>
        <p:spPr/>
        <p:txBody>
          <a:bodyPr/>
          <a:lstStyle/>
          <a:p>
            <a:fld id="{283E5F10-3C27-4594-A702-9FEB5EB837A9}" type="slidenum">
              <a:rPr lang="en-PK" smtClean="0"/>
              <a:t>‹#›</a:t>
            </a:fld>
            <a:endParaRPr lang="en-PK"/>
          </a:p>
        </p:txBody>
      </p:sp>
    </p:spTree>
    <p:extLst>
      <p:ext uri="{BB962C8B-B14F-4D97-AF65-F5344CB8AC3E}">
        <p14:creationId xmlns:p14="http://schemas.microsoft.com/office/powerpoint/2010/main" val="359431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5C573C-5F54-4349-B987-DB43417EE8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F93E71CD-C501-4C9A-AF57-162758E120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B82CED66-2B93-493E-BBFA-55B6540504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16E76-5E1E-4ADD-807A-65F6FDF55850}" type="datetimeFigureOut">
              <a:rPr lang="en-PK" smtClean="0"/>
              <a:t>28/03/2020</a:t>
            </a:fld>
            <a:endParaRPr lang="en-PK"/>
          </a:p>
        </p:txBody>
      </p:sp>
      <p:sp>
        <p:nvSpPr>
          <p:cNvPr id="5" name="Footer Placeholder 4">
            <a:extLst>
              <a:ext uri="{FF2B5EF4-FFF2-40B4-BE49-F238E27FC236}">
                <a16:creationId xmlns:a16="http://schemas.microsoft.com/office/drawing/2014/main" id="{5CECB049-9776-4AE7-B224-7C66F94B04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5FABBA3C-346C-405C-A47C-B99C2EE0C9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E5F10-3C27-4594-A702-9FEB5EB837A9}" type="slidenum">
              <a:rPr lang="en-PK" smtClean="0"/>
              <a:t>‹#›</a:t>
            </a:fld>
            <a:endParaRPr lang="en-PK"/>
          </a:p>
        </p:txBody>
      </p:sp>
    </p:spTree>
    <p:extLst>
      <p:ext uri="{BB962C8B-B14F-4D97-AF65-F5344CB8AC3E}">
        <p14:creationId xmlns:p14="http://schemas.microsoft.com/office/powerpoint/2010/main" val="72626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CD7A-C29D-4F77-B67D-E3D4DA400805}"/>
              </a:ext>
            </a:extLst>
          </p:cNvPr>
          <p:cNvSpPr>
            <a:spLocks noGrp="1"/>
          </p:cNvSpPr>
          <p:nvPr>
            <p:ph type="title"/>
          </p:nvPr>
        </p:nvSpPr>
        <p:spPr>
          <a:xfrm>
            <a:off x="838200" y="125640"/>
            <a:ext cx="10515600" cy="799646"/>
          </a:xfrm>
        </p:spPr>
        <p:txBody>
          <a:bodyPr>
            <a:normAutofit/>
          </a:bodyPr>
          <a:lstStyle/>
          <a:p>
            <a:r>
              <a:rPr lang="en-US" sz="3600" b="1" dirty="0">
                <a:latin typeface="+mn-lt"/>
              </a:rPr>
              <a:t>Antiprotozoal and anthelminthic agents</a:t>
            </a:r>
            <a:endParaRPr lang="en-PK" sz="3600" b="1" dirty="0">
              <a:latin typeface="+mn-lt"/>
            </a:endParaRPr>
          </a:p>
        </p:txBody>
      </p:sp>
      <p:sp>
        <p:nvSpPr>
          <p:cNvPr id="3" name="Content Placeholder 2">
            <a:extLst>
              <a:ext uri="{FF2B5EF4-FFF2-40B4-BE49-F238E27FC236}">
                <a16:creationId xmlns:a16="http://schemas.microsoft.com/office/drawing/2014/main" id="{9404B500-BDAA-4977-AAF4-286D2248F526}"/>
              </a:ext>
            </a:extLst>
          </p:cNvPr>
          <p:cNvSpPr>
            <a:spLocks noGrp="1"/>
          </p:cNvSpPr>
          <p:nvPr>
            <p:ph idx="1"/>
          </p:nvPr>
        </p:nvSpPr>
        <p:spPr>
          <a:xfrm>
            <a:off x="838200" y="1121230"/>
            <a:ext cx="10515600" cy="5279570"/>
          </a:xfrm>
        </p:spPr>
        <p:txBody>
          <a:bodyPr>
            <a:normAutofit lnSpcReduction="10000"/>
          </a:bodyPr>
          <a:lstStyle/>
          <a:p>
            <a:pPr marL="0" indent="0">
              <a:buNone/>
            </a:pPr>
            <a:r>
              <a:rPr lang="en-US" b="1" dirty="0" err="1"/>
              <a:t>Antiprotozoan</a:t>
            </a:r>
            <a:r>
              <a:rPr lang="en-US" b="1" dirty="0"/>
              <a:t> Drugs</a:t>
            </a:r>
          </a:p>
          <a:p>
            <a:r>
              <a:rPr lang="en-US" dirty="0"/>
              <a:t>There are a few mechanisms by which </a:t>
            </a:r>
            <a:r>
              <a:rPr lang="en-US" dirty="0" err="1"/>
              <a:t>antiprotozoan</a:t>
            </a:r>
            <a:r>
              <a:rPr lang="en-US" dirty="0"/>
              <a:t> drugs target infectious protozoans. </a:t>
            </a:r>
          </a:p>
          <a:p>
            <a:r>
              <a:rPr lang="en-US" dirty="0"/>
              <a:t>Some are antimetabolites, such as </a:t>
            </a:r>
            <a:r>
              <a:rPr lang="en-US" b="1" dirty="0"/>
              <a:t>atovaquone, proguanil, and </a:t>
            </a:r>
            <a:r>
              <a:rPr lang="en-US" b="1" dirty="0" err="1"/>
              <a:t>artemisinins</a:t>
            </a:r>
            <a:r>
              <a:rPr lang="en-US" dirty="0"/>
              <a:t>. </a:t>
            </a:r>
          </a:p>
          <a:p>
            <a:r>
              <a:rPr lang="en-US" dirty="0"/>
              <a:t>Atovaquone, in addition to being antifungal, blocks electron transport in protozoans and is used for the treatment of protozoan infections including malaria, babesiosis, and toxoplasmosis. </a:t>
            </a:r>
          </a:p>
          <a:p>
            <a:r>
              <a:rPr lang="en-US" b="1" dirty="0"/>
              <a:t>Proguanil</a:t>
            </a:r>
            <a:r>
              <a:rPr lang="en-US" dirty="0"/>
              <a:t> is another synthetic antimetabolite that is processed in parasitic cells into its active form, which inhibits protozoan folic acid synthesis. </a:t>
            </a:r>
          </a:p>
          <a:p>
            <a:r>
              <a:rPr lang="en-US" dirty="0"/>
              <a:t>It is often used in combination with atovaquone, and the combination is marketed as </a:t>
            </a:r>
            <a:r>
              <a:rPr lang="en-US" dirty="0" err="1"/>
              <a:t>Malarone</a:t>
            </a:r>
            <a:r>
              <a:rPr lang="en-US" dirty="0"/>
              <a:t> for both malaria treatment and prevention.</a:t>
            </a:r>
            <a:endParaRPr lang="en-PK" dirty="0"/>
          </a:p>
        </p:txBody>
      </p:sp>
    </p:spTree>
    <p:extLst>
      <p:ext uri="{BB962C8B-B14F-4D97-AF65-F5344CB8AC3E}">
        <p14:creationId xmlns:p14="http://schemas.microsoft.com/office/powerpoint/2010/main" val="171835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C1CCDF-1AF5-4120-8309-20151123DAAE}"/>
              </a:ext>
            </a:extLst>
          </p:cNvPr>
          <p:cNvSpPr>
            <a:spLocks noGrp="1"/>
          </p:cNvSpPr>
          <p:nvPr>
            <p:ph idx="1"/>
          </p:nvPr>
        </p:nvSpPr>
        <p:spPr>
          <a:xfrm>
            <a:off x="838200" y="516835"/>
            <a:ext cx="10515600" cy="5660128"/>
          </a:xfrm>
        </p:spPr>
        <p:txBody>
          <a:bodyPr/>
          <a:lstStyle/>
          <a:p>
            <a:r>
              <a:rPr lang="en-US" b="1" dirty="0" err="1"/>
              <a:t>Niclosamide</a:t>
            </a:r>
            <a:r>
              <a:rPr lang="en-US" b="1" dirty="0"/>
              <a:t> is a synthetic </a:t>
            </a:r>
            <a:r>
              <a:rPr lang="en-US" dirty="0"/>
              <a:t>drug that has been used for over 50 years to treat tapeworm infections. </a:t>
            </a:r>
          </a:p>
          <a:p>
            <a:r>
              <a:rPr lang="en-US" dirty="0"/>
              <a:t>Although its mode of action is not entirely clear, </a:t>
            </a:r>
            <a:r>
              <a:rPr lang="en-US" dirty="0" err="1"/>
              <a:t>niclosamide</a:t>
            </a:r>
            <a:r>
              <a:rPr lang="en-US" dirty="0"/>
              <a:t> appears to inhibit ATP formation under anaerobic conditions and inhibit oxidative phosphorylation in the mitochondria of its target pathogens. </a:t>
            </a:r>
          </a:p>
          <a:p>
            <a:r>
              <a:rPr lang="en-US" dirty="0" err="1"/>
              <a:t>Niclosamide</a:t>
            </a:r>
            <a:r>
              <a:rPr lang="en-US" dirty="0"/>
              <a:t> is not absorbed from the gastrointestinal tract, thus it can achieve high localized intestinal concentrations in patients. Recently, it has been shown to also have antibacterial, antiviral, and antitumor activities.</a:t>
            </a:r>
            <a:endParaRPr lang="en-PK" dirty="0"/>
          </a:p>
        </p:txBody>
      </p:sp>
    </p:spTree>
    <p:extLst>
      <p:ext uri="{BB962C8B-B14F-4D97-AF65-F5344CB8AC3E}">
        <p14:creationId xmlns:p14="http://schemas.microsoft.com/office/powerpoint/2010/main" val="194345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DB9076-1E82-4E04-BA9B-0870E41EEEE7}"/>
              </a:ext>
            </a:extLst>
          </p:cNvPr>
          <p:cNvSpPr>
            <a:spLocks noGrp="1"/>
          </p:cNvSpPr>
          <p:nvPr>
            <p:ph idx="1"/>
          </p:nvPr>
        </p:nvSpPr>
        <p:spPr>
          <a:xfrm>
            <a:off x="838200" y="696686"/>
            <a:ext cx="10515600" cy="5480277"/>
          </a:xfrm>
        </p:spPr>
        <p:txBody>
          <a:bodyPr>
            <a:normAutofit/>
          </a:bodyPr>
          <a:lstStyle/>
          <a:p>
            <a:r>
              <a:rPr lang="en-US" dirty="0"/>
              <a:t>Another synthetic </a:t>
            </a:r>
            <a:r>
              <a:rPr lang="en-US" dirty="0" err="1"/>
              <a:t>antihelminthic</a:t>
            </a:r>
            <a:r>
              <a:rPr lang="en-US" dirty="0"/>
              <a:t> drug is </a:t>
            </a:r>
            <a:r>
              <a:rPr lang="en-US" b="1" dirty="0"/>
              <a:t>praziquantel</a:t>
            </a:r>
            <a:r>
              <a:rPr lang="en-US" dirty="0"/>
              <a:t>, which used for the treatment of parasitic tapeworms and liver flukes, and is particularly useful for the treatment of schistosomiasis (caused by blood flukes from three genera of </a:t>
            </a:r>
            <a:r>
              <a:rPr lang="en-US" i="1" dirty="0"/>
              <a:t>Schistosoma</a:t>
            </a:r>
            <a:r>
              <a:rPr lang="en-US" dirty="0"/>
              <a:t>). </a:t>
            </a:r>
          </a:p>
          <a:p>
            <a:r>
              <a:rPr lang="en-US" dirty="0"/>
              <a:t>Its mode of action remains unclear, but it appears to cause the influx of calcium into the worm, resulting in intense spasm and paralysis of the worm. </a:t>
            </a:r>
          </a:p>
          <a:p>
            <a:r>
              <a:rPr lang="en-US" dirty="0"/>
              <a:t>It is often used as a preferred alternative to </a:t>
            </a:r>
            <a:r>
              <a:rPr lang="en-US" dirty="0" err="1"/>
              <a:t>niclosamide</a:t>
            </a:r>
            <a:r>
              <a:rPr lang="en-US" dirty="0"/>
              <a:t> in the treatment of tapeworms when gastrointestinal discomfort limits </a:t>
            </a:r>
            <a:r>
              <a:rPr lang="en-US" dirty="0" err="1"/>
              <a:t>niclosamide</a:t>
            </a:r>
            <a:r>
              <a:rPr lang="en-US" dirty="0"/>
              <a:t> use.</a:t>
            </a:r>
            <a:endParaRPr lang="en-PK" dirty="0"/>
          </a:p>
        </p:txBody>
      </p:sp>
    </p:spTree>
    <p:extLst>
      <p:ext uri="{BB962C8B-B14F-4D97-AF65-F5344CB8AC3E}">
        <p14:creationId xmlns:p14="http://schemas.microsoft.com/office/powerpoint/2010/main" val="1299133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BD909D-8C02-4C0C-B327-789BE5FF7270}"/>
              </a:ext>
            </a:extLst>
          </p:cNvPr>
          <p:cNvSpPr>
            <a:spLocks noGrp="1"/>
          </p:cNvSpPr>
          <p:nvPr>
            <p:ph idx="1"/>
          </p:nvPr>
        </p:nvSpPr>
        <p:spPr>
          <a:xfrm>
            <a:off x="620486" y="566056"/>
            <a:ext cx="10896600" cy="5998029"/>
          </a:xfrm>
        </p:spPr>
        <p:txBody>
          <a:bodyPr>
            <a:normAutofit/>
          </a:bodyPr>
          <a:lstStyle/>
          <a:p>
            <a:r>
              <a:rPr lang="en-US" dirty="0"/>
              <a:t>The </a:t>
            </a:r>
            <a:r>
              <a:rPr lang="en-US" b="1" dirty="0" err="1"/>
              <a:t>thioxanthenones</a:t>
            </a:r>
            <a:r>
              <a:rPr lang="en-US" dirty="0"/>
              <a:t>, another class of synthetic drugs structurally related to quinine, exhibit </a:t>
            </a:r>
            <a:r>
              <a:rPr lang="en-US" dirty="0" err="1"/>
              <a:t>antischistosomal</a:t>
            </a:r>
            <a:r>
              <a:rPr lang="en-US" dirty="0"/>
              <a:t> activity by inhibiting RNA synthesis. </a:t>
            </a:r>
          </a:p>
          <a:p>
            <a:r>
              <a:rPr lang="en-US" dirty="0"/>
              <a:t>The </a:t>
            </a:r>
            <a:r>
              <a:rPr lang="en-US" dirty="0" err="1"/>
              <a:t>thioxanthenone</a:t>
            </a:r>
            <a:r>
              <a:rPr lang="en-US" dirty="0"/>
              <a:t> lucanthone and its metabolite hycanthone were the first used clinically, but serious neurological, gastrointestinal, cardiovascular, and hepatic side effects led to their discontinuation. </a:t>
            </a:r>
          </a:p>
          <a:p>
            <a:r>
              <a:rPr lang="en-US" b="1" dirty="0"/>
              <a:t>Oxamniquine</a:t>
            </a:r>
            <a:r>
              <a:rPr lang="en-US" dirty="0"/>
              <a:t>, a less toxic derivative of </a:t>
            </a:r>
            <a:r>
              <a:rPr lang="en-US" b="1" dirty="0"/>
              <a:t>hycanthone</a:t>
            </a:r>
            <a:r>
              <a:rPr lang="en-US" dirty="0"/>
              <a:t>, is only effective against </a:t>
            </a:r>
            <a:r>
              <a:rPr lang="en-US" i="1" dirty="0"/>
              <a:t>S. </a:t>
            </a:r>
            <a:r>
              <a:rPr lang="en-US" i="1" dirty="0" err="1"/>
              <a:t>mansoni</a:t>
            </a:r>
            <a:r>
              <a:rPr lang="en-US" dirty="0"/>
              <a:t>, one of the three species known to cause schistosomiasis in humans. </a:t>
            </a:r>
          </a:p>
          <a:p>
            <a:r>
              <a:rPr lang="en-US" dirty="0"/>
              <a:t>Praziquantel was developed to target the other two schistosome species, but concerns about increasing resistance have renewed interest in developing additional derivatives of oxamniquine to target all three clinically important schistosome species.</a:t>
            </a:r>
            <a:endParaRPr lang="en-PK" dirty="0"/>
          </a:p>
        </p:txBody>
      </p:sp>
    </p:spTree>
    <p:extLst>
      <p:ext uri="{BB962C8B-B14F-4D97-AF65-F5344CB8AC3E}">
        <p14:creationId xmlns:p14="http://schemas.microsoft.com/office/powerpoint/2010/main" val="232258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97BE248-5F3A-4D44-BC7C-7166D1F868BF}"/>
              </a:ext>
            </a:extLst>
          </p:cNvPr>
          <p:cNvPicPr>
            <a:picLocks noChangeAspect="1"/>
          </p:cNvPicPr>
          <p:nvPr/>
        </p:nvPicPr>
        <p:blipFill rotWithShape="1">
          <a:blip r:embed="rId2"/>
          <a:srcRect l="11822" t="23188" r="22526" b="20290"/>
          <a:stretch/>
        </p:blipFill>
        <p:spPr>
          <a:xfrm>
            <a:off x="397565" y="586360"/>
            <a:ext cx="11237843" cy="5442119"/>
          </a:xfrm>
          <a:prstGeom prst="rect">
            <a:avLst/>
          </a:prstGeom>
        </p:spPr>
      </p:pic>
    </p:spTree>
    <p:extLst>
      <p:ext uri="{BB962C8B-B14F-4D97-AF65-F5344CB8AC3E}">
        <p14:creationId xmlns:p14="http://schemas.microsoft.com/office/powerpoint/2010/main" val="188931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65209F-148D-4599-A526-0A74D8213AF7}"/>
              </a:ext>
            </a:extLst>
          </p:cNvPr>
          <p:cNvSpPr>
            <a:spLocks noGrp="1"/>
          </p:cNvSpPr>
          <p:nvPr>
            <p:ph idx="1"/>
          </p:nvPr>
        </p:nvSpPr>
        <p:spPr>
          <a:xfrm>
            <a:off x="838200" y="653143"/>
            <a:ext cx="10515600" cy="5007428"/>
          </a:xfrm>
        </p:spPr>
        <p:txBody>
          <a:bodyPr>
            <a:normAutofit/>
          </a:bodyPr>
          <a:lstStyle/>
          <a:p>
            <a:r>
              <a:rPr lang="en-US" b="1" dirty="0"/>
              <a:t>Artemisinin</a:t>
            </a:r>
            <a:r>
              <a:rPr lang="en-US" dirty="0"/>
              <a:t>, a plant-derived antifungal first discovered by Chinese scientists in the 1970s, is quite effective against malaria.</a:t>
            </a:r>
          </a:p>
          <a:p>
            <a:r>
              <a:rPr lang="en-US" dirty="0"/>
              <a:t>Semisynthetic derivatives of </a:t>
            </a:r>
            <a:r>
              <a:rPr lang="en-US" b="1" dirty="0"/>
              <a:t>artemisinin </a:t>
            </a:r>
            <a:r>
              <a:rPr lang="en-US" dirty="0"/>
              <a:t>are more water soluble than the natural version, which makes them more bioavailable. </a:t>
            </a:r>
          </a:p>
          <a:p>
            <a:r>
              <a:rPr lang="en-US" dirty="0"/>
              <a:t>Although the exact mechanism of action is unclear, </a:t>
            </a:r>
            <a:r>
              <a:rPr lang="en-US" dirty="0" err="1"/>
              <a:t>artemisinins</a:t>
            </a:r>
            <a:r>
              <a:rPr lang="en-US" dirty="0"/>
              <a:t> appear to act as prodrugs that are metabolized by target cells to produce reactive oxygen species (ROS) that damage target cells. </a:t>
            </a:r>
          </a:p>
          <a:p>
            <a:r>
              <a:rPr lang="en-US" dirty="0"/>
              <a:t>Due to the rise in resistance to antimalarial drugs, </a:t>
            </a:r>
            <a:r>
              <a:rPr lang="en-US" dirty="0" err="1"/>
              <a:t>artemisinins</a:t>
            </a:r>
            <a:r>
              <a:rPr lang="en-US" dirty="0"/>
              <a:t> are also commonly used in combination with other antimalarial compounds in artemisinin-based combination therapy (ACT).</a:t>
            </a:r>
            <a:endParaRPr lang="en-PK" dirty="0"/>
          </a:p>
        </p:txBody>
      </p:sp>
    </p:spTree>
    <p:extLst>
      <p:ext uri="{BB962C8B-B14F-4D97-AF65-F5344CB8AC3E}">
        <p14:creationId xmlns:p14="http://schemas.microsoft.com/office/powerpoint/2010/main" val="2624618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B7CDD-2AAF-4CC0-91B8-CDFA890E1867}"/>
              </a:ext>
            </a:extLst>
          </p:cNvPr>
          <p:cNvSpPr>
            <a:spLocks noGrp="1"/>
          </p:cNvSpPr>
          <p:nvPr>
            <p:ph idx="1"/>
          </p:nvPr>
        </p:nvSpPr>
        <p:spPr>
          <a:xfrm>
            <a:off x="838200" y="516835"/>
            <a:ext cx="10515600" cy="5660128"/>
          </a:xfrm>
        </p:spPr>
        <p:txBody>
          <a:bodyPr>
            <a:normAutofit lnSpcReduction="10000"/>
          </a:bodyPr>
          <a:lstStyle/>
          <a:p>
            <a:r>
              <a:rPr lang="en-US" dirty="0"/>
              <a:t>Several </a:t>
            </a:r>
            <a:r>
              <a:rPr lang="en-US" b="1" dirty="0"/>
              <a:t>antimetabolites</a:t>
            </a:r>
            <a:r>
              <a:rPr lang="en-US" dirty="0"/>
              <a:t> are used for the treatment of toxoplasmosis caused by the parasite </a:t>
            </a:r>
            <a:r>
              <a:rPr lang="en-US" b="1" i="1" dirty="0"/>
              <a:t>Toxoplasma gondii</a:t>
            </a:r>
            <a:r>
              <a:rPr lang="en-US" dirty="0"/>
              <a:t>. </a:t>
            </a:r>
          </a:p>
          <a:p>
            <a:r>
              <a:rPr lang="en-US" dirty="0"/>
              <a:t>The synthetic </a:t>
            </a:r>
            <a:r>
              <a:rPr lang="en-US" b="1" dirty="0"/>
              <a:t>sulfa drug sulfadiazine </a:t>
            </a:r>
            <a:r>
              <a:rPr lang="en-US" dirty="0"/>
              <a:t>competitively inhibits an enzyme in folic acid production in parasites and can be used to treat malaria and toxoplasmosis. </a:t>
            </a:r>
          </a:p>
          <a:p>
            <a:r>
              <a:rPr lang="en-US" b="1" dirty="0"/>
              <a:t>Pyrimethamine</a:t>
            </a:r>
            <a:r>
              <a:rPr lang="en-US" dirty="0"/>
              <a:t> is a synthetic drug that inhibits a different enzyme in the folic acid production pathway and is often used in combination with </a:t>
            </a:r>
            <a:r>
              <a:rPr lang="en-US" dirty="0" err="1"/>
              <a:t>sulfadoxine</a:t>
            </a:r>
            <a:r>
              <a:rPr lang="en-US" dirty="0"/>
              <a:t> (another sulfa drug) for the treatment of malaria or in combination with sulfadiazine for the treatment of toxoplasmosis. </a:t>
            </a:r>
          </a:p>
          <a:p>
            <a:r>
              <a:rPr lang="en-US" dirty="0"/>
              <a:t>Side effects of pyrimethamine include decreased bone marrow activity that may cause increased bruising and low red blood cell counts. </a:t>
            </a:r>
          </a:p>
          <a:p>
            <a:r>
              <a:rPr lang="en-US" dirty="0"/>
              <a:t>When toxicity is a concern, </a:t>
            </a:r>
            <a:r>
              <a:rPr lang="en-US" dirty="0" err="1"/>
              <a:t>spiramycin</a:t>
            </a:r>
            <a:r>
              <a:rPr lang="en-US" dirty="0"/>
              <a:t>, a macrolide protein synthesis inhibitor, is typically administered for the treatment of toxoplasmosis.</a:t>
            </a:r>
            <a:endParaRPr lang="en-PK" dirty="0"/>
          </a:p>
        </p:txBody>
      </p:sp>
    </p:spTree>
    <p:extLst>
      <p:ext uri="{BB962C8B-B14F-4D97-AF65-F5344CB8AC3E}">
        <p14:creationId xmlns:p14="http://schemas.microsoft.com/office/powerpoint/2010/main" val="397285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DAA09F-B19A-42AF-9639-8AA6ED800984}"/>
              </a:ext>
            </a:extLst>
          </p:cNvPr>
          <p:cNvSpPr>
            <a:spLocks noGrp="1"/>
          </p:cNvSpPr>
          <p:nvPr>
            <p:ph idx="1"/>
          </p:nvPr>
        </p:nvSpPr>
        <p:spPr>
          <a:xfrm>
            <a:off x="446314" y="556591"/>
            <a:ext cx="11462657" cy="5620372"/>
          </a:xfrm>
        </p:spPr>
        <p:txBody>
          <a:bodyPr>
            <a:normAutofit/>
          </a:bodyPr>
          <a:lstStyle/>
          <a:p>
            <a:r>
              <a:rPr lang="en-US" dirty="0"/>
              <a:t>Two classes of </a:t>
            </a:r>
            <a:r>
              <a:rPr lang="en-US" b="1" dirty="0" err="1"/>
              <a:t>antiprotozoan</a:t>
            </a:r>
            <a:r>
              <a:rPr lang="en-US" b="1" dirty="0"/>
              <a:t> drugs </a:t>
            </a:r>
            <a:r>
              <a:rPr lang="en-US" dirty="0"/>
              <a:t>interfere with </a:t>
            </a:r>
            <a:r>
              <a:rPr lang="en-US" b="1" dirty="0"/>
              <a:t>nucleic acid synthesis</a:t>
            </a:r>
            <a:r>
              <a:rPr lang="en-US" dirty="0"/>
              <a:t>: </a:t>
            </a:r>
            <a:r>
              <a:rPr lang="en-US" b="1" dirty="0"/>
              <a:t>nitroimidazoles</a:t>
            </a:r>
            <a:r>
              <a:rPr lang="en-US" dirty="0"/>
              <a:t> and </a:t>
            </a:r>
            <a:r>
              <a:rPr lang="en-US" i="1" dirty="0"/>
              <a:t>quinolines</a:t>
            </a:r>
            <a:r>
              <a:rPr lang="en-US" dirty="0"/>
              <a:t>.</a:t>
            </a:r>
          </a:p>
          <a:p>
            <a:r>
              <a:rPr lang="en-US" dirty="0"/>
              <a:t>Nitroimidazoles, including semisynthetic metronidazole, which was discussed previously as an antibacterial drug, and synthetic tinidazole, are useful in combating a wide variety of protozoan pathogens, such as </a:t>
            </a:r>
            <a:r>
              <a:rPr lang="en-US" i="1" dirty="0"/>
              <a:t>Giardia lamblia</a:t>
            </a:r>
            <a:r>
              <a:rPr lang="en-US" dirty="0"/>
              <a:t>, </a:t>
            </a:r>
            <a:r>
              <a:rPr lang="en-US" i="1" dirty="0"/>
              <a:t>Entamoeba histolytica</a:t>
            </a:r>
            <a:r>
              <a:rPr lang="en-US" dirty="0"/>
              <a:t>, and </a:t>
            </a:r>
            <a:r>
              <a:rPr lang="en-US" i="1" dirty="0"/>
              <a:t>Trichomonas vaginalis</a:t>
            </a:r>
            <a:r>
              <a:rPr lang="en-US" dirty="0"/>
              <a:t>. </a:t>
            </a:r>
          </a:p>
          <a:p>
            <a:r>
              <a:rPr lang="en-US" dirty="0"/>
              <a:t>Upon introduction into these cells in low-oxygen environments, nitroimidazoles become activated and introduce DNA strand breakage, interfering with DNA replication in target cells. </a:t>
            </a:r>
          </a:p>
          <a:p>
            <a:r>
              <a:rPr lang="en-US" dirty="0"/>
              <a:t>Unfortunately, metronidazole is associated with carcinogenesis (the development of cancer) in humans.</a:t>
            </a:r>
            <a:endParaRPr lang="en-PK" dirty="0"/>
          </a:p>
        </p:txBody>
      </p:sp>
    </p:spTree>
    <p:extLst>
      <p:ext uri="{BB962C8B-B14F-4D97-AF65-F5344CB8AC3E}">
        <p14:creationId xmlns:p14="http://schemas.microsoft.com/office/powerpoint/2010/main" val="3844637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B1EE99-68B3-4EED-BA6C-D8FC4EEAA4AE}"/>
              </a:ext>
            </a:extLst>
          </p:cNvPr>
          <p:cNvSpPr>
            <a:spLocks noGrp="1"/>
          </p:cNvSpPr>
          <p:nvPr>
            <p:ph idx="1"/>
          </p:nvPr>
        </p:nvSpPr>
        <p:spPr>
          <a:xfrm>
            <a:off x="838200" y="367748"/>
            <a:ext cx="10515600" cy="5809215"/>
          </a:xfrm>
        </p:spPr>
        <p:txBody>
          <a:bodyPr>
            <a:normAutofit/>
          </a:bodyPr>
          <a:lstStyle/>
          <a:p>
            <a:r>
              <a:rPr lang="en-US" dirty="0"/>
              <a:t>The </a:t>
            </a:r>
            <a:r>
              <a:rPr lang="en-US" b="1" dirty="0"/>
              <a:t>quinolines </a:t>
            </a:r>
            <a:r>
              <a:rPr lang="en-US" dirty="0"/>
              <a:t>are a class of synthetic compounds related to quinine, which has a long history of use against malaria.</a:t>
            </a:r>
          </a:p>
          <a:p>
            <a:r>
              <a:rPr lang="en-US" dirty="0"/>
              <a:t>Quinolines are thought to interfere with heme detoxification, which is necessary for the parasite’s effective breakdown of hemoglobin into amino acids inside red blood cells. </a:t>
            </a:r>
          </a:p>
          <a:p>
            <a:r>
              <a:rPr lang="en-US" dirty="0"/>
              <a:t>The synthetic derivatives chloroquine, quinacrine (also called mepacrine), and mefloquine are commonly used as antimalarials, and chloroquine is also used to treat amebiasis typically caused by </a:t>
            </a:r>
            <a:r>
              <a:rPr lang="en-US" i="1" dirty="0"/>
              <a:t>Entamoeba histolytica</a:t>
            </a:r>
            <a:r>
              <a:rPr lang="en-US" dirty="0"/>
              <a:t>. </a:t>
            </a:r>
          </a:p>
          <a:p>
            <a:r>
              <a:rPr lang="en-US" dirty="0"/>
              <a:t>Long-term prophylactic use of chloroquine or mefloquine may result in serious side effects, including hallucinations or cardiac issues.</a:t>
            </a:r>
          </a:p>
          <a:p>
            <a:r>
              <a:rPr lang="en-US" dirty="0"/>
              <a:t>Patients with glucose-6-phosphate dehydrogenase deficiency experience severe anemia when treated with chloroquine.</a:t>
            </a:r>
            <a:endParaRPr lang="en-PK" dirty="0"/>
          </a:p>
        </p:txBody>
      </p:sp>
    </p:spTree>
    <p:extLst>
      <p:ext uri="{BB962C8B-B14F-4D97-AF65-F5344CB8AC3E}">
        <p14:creationId xmlns:p14="http://schemas.microsoft.com/office/powerpoint/2010/main" val="3023277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8DADF2-78E2-43F4-9C45-5838964AED17}"/>
              </a:ext>
            </a:extLst>
          </p:cNvPr>
          <p:cNvSpPr>
            <a:spLocks noGrp="1"/>
          </p:cNvSpPr>
          <p:nvPr>
            <p:ph idx="1"/>
          </p:nvPr>
        </p:nvSpPr>
        <p:spPr>
          <a:xfrm>
            <a:off x="838200" y="238539"/>
            <a:ext cx="10515600" cy="6412632"/>
          </a:xfrm>
        </p:spPr>
        <p:txBody>
          <a:bodyPr>
            <a:normAutofit lnSpcReduction="10000"/>
          </a:bodyPr>
          <a:lstStyle/>
          <a:p>
            <a:r>
              <a:rPr lang="en-US" dirty="0"/>
              <a:t>Another type of </a:t>
            </a:r>
            <a:r>
              <a:rPr lang="en-US" b="1" dirty="0"/>
              <a:t>synthetic </a:t>
            </a:r>
            <a:r>
              <a:rPr lang="en-US" b="1" dirty="0" err="1"/>
              <a:t>antiprotozoan</a:t>
            </a:r>
            <a:r>
              <a:rPr lang="en-US" b="1" dirty="0"/>
              <a:t> drug </a:t>
            </a:r>
            <a:r>
              <a:rPr lang="en-US" dirty="0"/>
              <a:t>that has long been thought to specifically interfere with DNA replication in certain pathogens is </a:t>
            </a:r>
            <a:r>
              <a:rPr lang="en-US" b="1" dirty="0"/>
              <a:t>pentamidine</a:t>
            </a:r>
            <a:r>
              <a:rPr lang="en-US" dirty="0"/>
              <a:t>. </a:t>
            </a:r>
          </a:p>
          <a:p>
            <a:r>
              <a:rPr lang="en-US" dirty="0"/>
              <a:t>It has historically been used for the treatment of African sleeping sickness (caused by the protozoan </a:t>
            </a:r>
            <a:r>
              <a:rPr lang="en-US" i="1" dirty="0"/>
              <a:t>Trypanosoma brucei</a:t>
            </a:r>
            <a:r>
              <a:rPr lang="en-US" dirty="0"/>
              <a:t>) and leishmaniasis (caused by protozoa of the genus </a:t>
            </a:r>
            <a:r>
              <a:rPr lang="en-US" i="1" dirty="0"/>
              <a:t>Leishmania</a:t>
            </a:r>
            <a:r>
              <a:rPr lang="en-US" dirty="0"/>
              <a:t>), but it is also an alternative treatment for the fungus </a:t>
            </a:r>
            <a:r>
              <a:rPr lang="en-US" i="1" dirty="0"/>
              <a:t>Pneumocystis</a:t>
            </a:r>
            <a:r>
              <a:rPr lang="en-US" dirty="0"/>
              <a:t>. </a:t>
            </a:r>
          </a:p>
          <a:p>
            <a:r>
              <a:rPr lang="en-US" dirty="0"/>
              <a:t>Some studies indicate that it specifically binds to the DNA found within kinetoplasts (</a:t>
            </a:r>
            <a:r>
              <a:rPr lang="en-US" dirty="0" err="1"/>
              <a:t>kDNA</a:t>
            </a:r>
            <a:r>
              <a:rPr lang="en-US" dirty="0"/>
              <a:t>; long mitochondrion-like structures unique to trypanosomes), leading to the cleavage of </a:t>
            </a:r>
            <a:r>
              <a:rPr lang="en-US" dirty="0" err="1"/>
              <a:t>kDNA</a:t>
            </a:r>
            <a:r>
              <a:rPr lang="en-US" dirty="0"/>
              <a:t>. </a:t>
            </a:r>
          </a:p>
          <a:p>
            <a:r>
              <a:rPr lang="en-US" dirty="0"/>
              <a:t>However, nuclear DNA of both the parasite and host remain unaffected. </a:t>
            </a:r>
          </a:p>
          <a:p>
            <a:r>
              <a:rPr lang="en-US" dirty="0"/>
              <a:t>It also appears to bind to tRNA, inhibiting the addition of amino acids to tRNA, thus preventing protein synthesis. </a:t>
            </a:r>
          </a:p>
          <a:p>
            <a:r>
              <a:rPr lang="en-US" dirty="0"/>
              <a:t>Possible side effects of pentamidine use include pancreatic dysfunction and liver damage.</a:t>
            </a:r>
            <a:endParaRPr lang="en-PK" dirty="0"/>
          </a:p>
        </p:txBody>
      </p:sp>
    </p:spTree>
    <p:extLst>
      <p:ext uri="{BB962C8B-B14F-4D97-AF65-F5344CB8AC3E}">
        <p14:creationId xmlns:p14="http://schemas.microsoft.com/office/powerpoint/2010/main" val="2679795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027408A-5954-440A-86C6-733E985D1F0F}"/>
              </a:ext>
            </a:extLst>
          </p:cNvPr>
          <p:cNvPicPr>
            <a:picLocks noChangeAspect="1"/>
          </p:cNvPicPr>
          <p:nvPr/>
        </p:nvPicPr>
        <p:blipFill rotWithShape="1">
          <a:blip r:embed="rId2"/>
          <a:srcRect l="25750" t="23704" r="30666" b="24741"/>
          <a:stretch/>
        </p:blipFill>
        <p:spPr>
          <a:xfrm>
            <a:off x="966000" y="31094"/>
            <a:ext cx="10260000" cy="6826906"/>
          </a:xfrm>
          <a:prstGeom prst="rect">
            <a:avLst/>
          </a:prstGeom>
        </p:spPr>
      </p:pic>
    </p:spTree>
    <p:extLst>
      <p:ext uri="{BB962C8B-B14F-4D97-AF65-F5344CB8AC3E}">
        <p14:creationId xmlns:p14="http://schemas.microsoft.com/office/powerpoint/2010/main" val="1407419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17FB16-A97E-46F9-86AE-551B0DB463AD}"/>
              </a:ext>
            </a:extLst>
          </p:cNvPr>
          <p:cNvSpPr>
            <a:spLocks noGrp="1"/>
          </p:cNvSpPr>
          <p:nvPr>
            <p:ph idx="1"/>
          </p:nvPr>
        </p:nvSpPr>
        <p:spPr>
          <a:xfrm>
            <a:off x="370114" y="427383"/>
            <a:ext cx="11440885" cy="6082274"/>
          </a:xfrm>
        </p:spPr>
        <p:txBody>
          <a:bodyPr>
            <a:normAutofit/>
          </a:bodyPr>
          <a:lstStyle/>
          <a:p>
            <a:pPr marL="0" indent="0">
              <a:buNone/>
            </a:pPr>
            <a:r>
              <a:rPr lang="en-US" b="1" dirty="0" err="1"/>
              <a:t>Antihelminthic</a:t>
            </a:r>
            <a:r>
              <a:rPr lang="en-US" b="1" dirty="0"/>
              <a:t> Drugs</a:t>
            </a:r>
          </a:p>
          <a:p>
            <a:r>
              <a:rPr lang="en-US" dirty="0"/>
              <a:t>Because helminths are </a:t>
            </a:r>
            <a:r>
              <a:rPr lang="en-US" b="1" dirty="0"/>
              <a:t>multicellular eukaryotes like humans</a:t>
            </a:r>
            <a:r>
              <a:rPr lang="en-US" dirty="0"/>
              <a:t>, developing drugs with selective toxicity against them is extremely challenging. </a:t>
            </a:r>
          </a:p>
          <a:p>
            <a:r>
              <a:rPr lang="en-US" dirty="0"/>
              <a:t>Despite this, several effective classes have been developed. </a:t>
            </a:r>
          </a:p>
          <a:p>
            <a:r>
              <a:rPr lang="en-US" dirty="0"/>
              <a:t>Synthetic </a:t>
            </a:r>
            <a:r>
              <a:rPr lang="en-US" b="1" dirty="0"/>
              <a:t>benzimidazoles</a:t>
            </a:r>
            <a:r>
              <a:rPr lang="en-US" dirty="0"/>
              <a:t>, like </a:t>
            </a:r>
            <a:r>
              <a:rPr lang="en-US" b="1" dirty="0"/>
              <a:t>mebendazole </a:t>
            </a:r>
            <a:r>
              <a:rPr lang="en-US" dirty="0"/>
              <a:t>and </a:t>
            </a:r>
            <a:r>
              <a:rPr lang="en-US" b="1" dirty="0"/>
              <a:t>albendazole</a:t>
            </a:r>
            <a:r>
              <a:rPr lang="en-US" dirty="0"/>
              <a:t>, bind to helminthic </a:t>
            </a:r>
            <a:r>
              <a:rPr lang="el-GR" dirty="0"/>
              <a:t>β-</a:t>
            </a:r>
            <a:r>
              <a:rPr lang="en-US" dirty="0"/>
              <a:t>tubulin, preventing microtubule formation. </a:t>
            </a:r>
          </a:p>
          <a:p>
            <a:r>
              <a:rPr lang="en-US" dirty="0"/>
              <a:t>Microtubules in the intestinal cells of the worms seem to be particularly affected, leading to a reduction in glucose uptake. </a:t>
            </a:r>
          </a:p>
          <a:p>
            <a:r>
              <a:rPr lang="en-US" dirty="0"/>
              <a:t>Besides their activity against a broad range of helminths, benzimidazoles are also active against many protozoans, fungi, and viruses, and their use for inhibiting mitosis and cell cycle progression in cancer cells is under study.</a:t>
            </a:r>
          </a:p>
          <a:p>
            <a:r>
              <a:rPr lang="en-US" dirty="0"/>
              <a:t>Possible side effects of their use include liver damage and bone marrow suppression.</a:t>
            </a:r>
            <a:endParaRPr lang="en-PK" dirty="0"/>
          </a:p>
        </p:txBody>
      </p:sp>
    </p:spTree>
    <p:extLst>
      <p:ext uri="{BB962C8B-B14F-4D97-AF65-F5344CB8AC3E}">
        <p14:creationId xmlns:p14="http://schemas.microsoft.com/office/powerpoint/2010/main" val="226193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EBA2D2-A2FA-4663-B257-2B129AB16954}"/>
              </a:ext>
            </a:extLst>
          </p:cNvPr>
          <p:cNvSpPr>
            <a:spLocks noGrp="1"/>
          </p:cNvSpPr>
          <p:nvPr>
            <p:ph idx="1"/>
          </p:nvPr>
        </p:nvSpPr>
        <p:spPr>
          <a:xfrm>
            <a:off x="838200" y="546652"/>
            <a:ext cx="10515600" cy="5630311"/>
          </a:xfrm>
        </p:spPr>
        <p:txBody>
          <a:bodyPr>
            <a:normAutofit/>
          </a:bodyPr>
          <a:lstStyle/>
          <a:p>
            <a:r>
              <a:rPr lang="en-US" b="1" dirty="0"/>
              <a:t>The </a:t>
            </a:r>
            <a:r>
              <a:rPr lang="en-US" b="1" dirty="0" err="1"/>
              <a:t>avermectins</a:t>
            </a:r>
            <a:r>
              <a:rPr lang="en-US" b="1" dirty="0"/>
              <a:t> </a:t>
            </a:r>
            <a:r>
              <a:rPr lang="en-US" dirty="0"/>
              <a:t>are members of the </a:t>
            </a:r>
            <a:r>
              <a:rPr lang="en-US" b="1" dirty="0"/>
              <a:t>macrolide family </a:t>
            </a:r>
            <a:r>
              <a:rPr lang="en-US" dirty="0"/>
              <a:t>that were first discovered from a Japanese soil isolate, </a:t>
            </a:r>
            <a:r>
              <a:rPr lang="en-US" i="1" dirty="0"/>
              <a:t>Streptomyces </a:t>
            </a:r>
            <a:r>
              <a:rPr lang="en-US" i="1" dirty="0" err="1"/>
              <a:t>avermectinius</a:t>
            </a:r>
            <a:r>
              <a:rPr lang="en-US" dirty="0"/>
              <a:t>.</a:t>
            </a:r>
          </a:p>
          <a:p>
            <a:r>
              <a:rPr lang="en-US" dirty="0"/>
              <a:t>A more potent semisynthetic derivative of </a:t>
            </a:r>
            <a:r>
              <a:rPr lang="en-US" dirty="0" err="1"/>
              <a:t>avermectin</a:t>
            </a:r>
            <a:r>
              <a:rPr lang="en-US" dirty="0"/>
              <a:t> is </a:t>
            </a:r>
            <a:r>
              <a:rPr lang="en-US" b="1" dirty="0"/>
              <a:t>ivermectin</a:t>
            </a:r>
            <a:r>
              <a:rPr lang="en-US" dirty="0"/>
              <a:t>, which binds to glutamate-gated chloride channels specific to invertebrates including helminths, blocking neuronal transmission and causing starvation, paralysis, and death of the worms. </a:t>
            </a:r>
          </a:p>
          <a:p>
            <a:r>
              <a:rPr lang="en-US" dirty="0"/>
              <a:t>Ivermectin is used to treat roundworm diseases, including onchocerciasis (also called river blindness, caused by the worm </a:t>
            </a:r>
            <a:r>
              <a:rPr lang="en-US" i="1" dirty="0" err="1"/>
              <a:t>Onchocerca</a:t>
            </a:r>
            <a:r>
              <a:rPr lang="en-US" i="1" dirty="0"/>
              <a:t> volvulus</a:t>
            </a:r>
            <a:r>
              <a:rPr lang="en-US" dirty="0"/>
              <a:t>) and strongyloidiasis (caused by the worm </a:t>
            </a:r>
            <a:r>
              <a:rPr lang="en-US" i="1" dirty="0" err="1"/>
              <a:t>Strongyloides</a:t>
            </a:r>
            <a:r>
              <a:rPr lang="en-US" i="1" dirty="0"/>
              <a:t> </a:t>
            </a:r>
            <a:r>
              <a:rPr lang="en-US" i="1" dirty="0" err="1"/>
              <a:t>stercoralis</a:t>
            </a:r>
            <a:r>
              <a:rPr lang="en-US" i="1" dirty="0"/>
              <a:t> </a:t>
            </a:r>
            <a:r>
              <a:rPr lang="en-US" dirty="0"/>
              <a:t>or </a:t>
            </a:r>
            <a:r>
              <a:rPr lang="en-US" i="1" dirty="0"/>
              <a:t>S. </a:t>
            </a:r>
            <a:r>
              <a:rPr lang="en-US" i="1" dirty="0" err="1"/>
              <a:t>fuelleborni</a:t>
            </a:r>
            <a:r>
              <a:rPr lang="en-US" dirty="0"/>
              <a:t>). </a:t>
            </a:r>
          </a:p>
          <a:p>
            <a:r>
              <a:rPr lang="en-US" dirty="0"/>
              <a:t>Ivermectin can also treat parasitic insects like mites, lice, and bed bugs, and is nontoxic to humans.</a:t>
            </a:r>
            <a:endParaRPr lang="en-PK" dirty="0"/>
          </a:p>
        </p:txBody>
      </p:sp>
    </p:spTree>
    <p:extLst>
      <p:ext uri="{BB962C8B-B14F-4D97-AF65-F5344CB8AC3E}">
        <p14:creationId xmlns:p14="http://schemas.microsoft.com/office/powerpoint/2010/main" val="1349039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1229</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Antiprotozoal and anthelminthic agents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Kafeel</dc:creator>
  <cp:lastModifiedBy>Kafeel</cp:lastModifiedBy>
  <cp:revision>26</cp:revision>
  <dcterms:created xsi:type="dcterms:W3CDTF">2020-02-22T21:25:03Z</dcterms:created>
  <dcterms:modified xsi:type="dcterms:W3CDTF">2020-03-27T23:48:33Z</dcterms:modified>
</cp:coreProperties>
</file>